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63" r:id="rId4"/>
    <p:sldId id="271" r:id="rId5"/>
    <p:sldId id="266" r:id="rId6"/>
    <p:sldId id="265" r:id="rId7"/>
    <p:sldId id="262" r:id="rId8"/>
    <p:sldId id="270" r:id="rId9"/>
    <p:sldId id="272" r:id="rId10"/>
    <p:sldId id="273" r:id="rId11"/>
    <p:sldId id="268" r:id="rId12"/>
    <p:sldId id="257" r:id="rId13"/>
    <p:sldId id="275" r:id="rId14"/>
    <p:sldId id="260" r:id="rId15"/>
    <p:sldId id="274" r:id="rId16"/>
    <p:sldId id="276" r:id="rId17"/>
    <p:sldId id="267" r:id="rId18"/>
    <p:sldId id="269" r:id="rId19"/>
    <p:sldId id="258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40" autoAdjust="0"/>
    <p:restoredTop sz="94660"/>
  </p:normalViewPr>
  <p:slideViewPr>
    <p:cSldViewPr>
      <p:cViewPr varScale="1">
        <p:scale>
          <a:sx n="52" d="100"/>
          <a:sy n="52" d="100"/>
        </p:scale>
        <p:origin x="-8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8028800" cy="780288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302EF-F583-40C2-A7EA-323FFA78E18E}" type="datetimeFigureOut">
              <a:rPr lang="sr-Latn-RS" smtClean="0"/>
              <a:pPr/>
              <a:t>7.8.2014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0F83B-BFB3-4EF4-8ABD-877BDBD353C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03039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0F83B-BFB3-4EF4-8ABD-877BDBD353C7}" type="slidenum">
              <a:rPr lang="sr-Latn-RS" smtClean="0"/>
              <a:pPr/>
              <a:t>13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24328313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6749-1D89-4127-B5CC-B7C6CEFC4EE8}" type="datetimeFigureOut">
              <a:rPr lang="sr-Latn-RS" smtClean="0"/>
              <a:pPr/>
              <a:t>7.8.2014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4F69-B56A-4581-8544-CDECCA62459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88228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6749-1D89-4127-B5CC-B7C6CEFC4EE8}" type="datetimeFigureOut">
              <a:rPr lang="sr-Latn-RS" smtClean="0"/>
              <a:pPr/>
              <a:t>7.8.2014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4F69-B56A-4581-8544-CDECCA62459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72638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6749-1D89-4127-B5CC-B7C6CEFC4EE8}" type="datetimeFigureOut">
              <a:rPr lang="sr-Latn-RS" smtClean="0"/>
              <a:pPr/>
              <a:t>7.8.2014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4F69-B56A-4581-8544-CDECCA62459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71517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6749-1D89-4127-B5CC-B7C6CEFC4EE8}" type="datetimeFigureOut">
              <a:rPr lang="sr-Latn-RS" smtClean="0"/>
              <a:pPr/>
              <a:t>7.8.2014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4F69-B56A-4581-8544-CDECCA62459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46951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6749-1D89-4127-B5CC-B7C6CEFC4EE8}" type="datetimeFigureOut">
              <a:rPr lang="sr-Latn-RS" smtClean="0"/>
              <a:pPr/>
              <a:t>7.8.2014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4F69-B56A-4581-8544-CDECCA62459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37904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6749-1D89-4127-B5CC-B7C6CEFC4EE8}" type="datetimeFigureOut">
              <a:rPr lang="sr-Latn-RS" smtClean="0"/>
              <a:pPr/>
              <a:t>7.8.2014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4F69-B56A-4581-8544-CDECCA62459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3023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6749-1D89-4127-B5CC-B7C6CEFC4EE8}" type="datetimeFigureOut">
              <a:rPr lang="sr-Latn-RS" smtClean="0"/>
              <a:pPr/>
              <a:t>7.8.2014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4F69-B56A-4581-8544-CDECCA62459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49396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6749-1D89-4127-B5CC-B7C6CEFC4EE8}" type="datetimeFigureOut">
              <a:rPr lang="sr-Latn-RS" smtClean="0"/>
              <a:pPr/>
              <a:t>7.8.2014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4F69-B56A-4581-8544-CDECCA62459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13690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6749-1D89-4127-B5CC-B7C6CEFC4EE8}" type="datetimeFigureOut">
              <a:rPr lang="sr-Latn-RS" smtClean="0"/>
              <a:pPr/>
              <a:t>7.8.2014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4F69-B56A-4581-8544-CDECCA62459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0635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6749-1D89-4127-B5CC-B7C6CEFC4EE8}" type="datetimeFigureOut">
              <a:rPr lang="sr-Latn-RS" smtClean="0"/>
              <a:pPr/>
              <a:t>7.8.2014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4F69-B56A-4581-8544-CDECCA62459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21269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6749-1D89-4127-B5CC-B7C6CEFC4EE8}" type="datetimeFigureOut">
              <a:rPr lang="sr-Latn-RS" smtClean="0"/>
              <a:pPr/>
              <a:t>7.8.2014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4F69-B56A-4581-8544-CDECCA62459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810900124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06749-1D89-4127-B5CC-B7C6CEFC4EE8}" type="datetimeFigureOut">
              <a:rPr lang="sr-Latn-RS" smtClean="0"/>
              <a:pPr/>
              <a:t>7.8.2014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94F69-B56A-4581-8544-CDECCA62459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56816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Festival zdravlja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Panel diskusija</a:t>
            </a:r>
          </a:p>
          <a:p>
            <a:r>
              <a:rPr lang="sr-Latn-RS" dirty="0" smtClean="0"/>
              <a:t>21. Septembar 2013.god.</a:t>
            </a:r>
            <a:endParaRPr lang="sr-Latn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1338" y="620688"/>
            <a:ext cx="298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16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sr-Latn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Potrebno je malo volje...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rof</a:t>
            </a: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Džejms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Levin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Klini</a:t>
            </a: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Mejo </a:t>
            </a: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USA</a:t>
            </a: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844824"/>
            <a:ext cx="6779096" cy="4525963"/>
          </a:xfrm>
        </p:spPr>
        <p:txBody>
          <a:bodyPr>
            <a:normAutofit fontScale="25000" lnSpcReduction="20000"/>
          </a:bodyPr>
          <a:lstStyle/>
          <a:p>
            <a:endParaRPr lang="sr-Latn-RS" b="1" dirty="0"/>
          </a:p>
          <a:p>
            <a:r>
              <a:rPr lang="sr-Latn-R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Dugo </a:t>
            </a:r>
            <a:r>
              <a:rPr lang="sr-Latn-RS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sedenje može biti ,veoma loše’ za vas</a:t>
            </a:r>
            <a:r>
              <a:rPr lang="sr-Latn-R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r-Latn-R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sr-Latn-RS" sz="9600" b="1" dirty="0">
                <a:latin typeface="Arial" panose="020B0604020202020204" pitchFamily="34" charset="0"/>
                <a:cs typeface="Arial" panose="020B0604020202020204" pitchFamily="34" charset="0"/>
              </a:rPr>
              <a:t>Znamo da čim neko ustane sa stolice, automatski poboljšava nivo šećera, holesterola i triglicerida u krvi, i to je činjenica. Svaki put kad ustanete, situacija se poboljšava.Svaki put kad sednete, ona se pogoršava</a:t>
            </a:r>
            <a:r>
              <a:rPr lang="sr-Latn-R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r>
              <a:rPr lang="sr-Latn-RS" sz="9600" b="1" dirty="0">
                <a:latin typeface="Arial" panose="020B0604020202020204" pitchFamily="34" charset="0"/>
                <a:cs typeface="Arial" panose="020B0604020202020204" pitchFamily="34" charset="0"/>
              </a:rPr>
              <a:t>Nosimo PEDOMETAR (brojač koraka).</a:t>
            </a:r>
          </a:p>
          <a:p>
            <a:r>
              <a:rPr lang="sr-Latn-RS" sz="9600" b="1" dirty="0">
                <a:latin typeface="Arial" panose="020B0604020202020204" pitchFamily="34" charset="0"/>
                <a:cs typeface="Arial" panose="020B0604020202020204" pitchFamily="34" charset="0"/>
              </a:rPr>
              <a:t>Pravimo 3.000 koraka za 30 minuta da bi se dostigao nivo umerene aktivnosti.</a:t>
            </a:r>
          </a:p>
          <a:p>
            <a:endParaRPr lang="sr-Latn-R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187220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79" y="3284984"/>
            <a:ext cx="18661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52" y="5301208"/>
            <a:ext cx="183620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50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POZITIVNI EFEKTI VEŽBANJA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>
            <a:normAutofit fontScale="32500" lnSpcReduction="20000"/>
          </a:bodyPr>
          <a:lstStyle/>
          <a:p>
            <a:endParaRPr lang="sr-Latn-RS" b="1" dirty="0"/>
          </a:p>
          <a:p>
            <a:r>
              <a:rPr lang="sr-Latn-R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SMANJUJE RIZIK OD BOLESTI KVS</a:t>
            </a:r>
          </a:p>
          <a:p>
            <a:r>
              <a:rPr lang="sr-Latn-R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POBOLJŠAVA REGULACIJU KP</a:t>
            </a:r>
          </a:p>
          <a:p>
            <a:r>
              <a:rPr lang="sr-Latn-R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DOPRINETI POBOLJŠANJU CIRKULACIJE </a:t>
            </a:r>
          </a:p>
          <a:p>
            <a:r>
              <a:rPr lang="sr-Latn-R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POMAŽE U KONTROLI ŠEĆERA</a:t>
            </a:r>
          </a:p>
          <a:p>
            <a:r>
              <a:rPr lang="sr-Latn-R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POMAŽE U KONTROLI LIPIDA U ORGANIZMU</a:t>
            </a:r>
          </a:p>
          <a:p>
            <a:r>
              <a:rPr lang="sr-Latn-R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POVEĆATI TONUS I SNAGU MIŠIĆA</a:t>
            </a:r>
          </a:p>
          <a:p>
            <a:r>
              <a:rPr lang="sr-Latn-R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DOPRINETI SMANJENJU MASNIH NASLAGA U TELU </a:t>
            </a:r>
          </a:p>
          <a:p>
            <a:r>
              <a:rPr lang="sr-Latn-R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POMAŽE U USPOSTAVLJANJU ŽELJENJE TT</a:t>
            </a:r>
          </a:p>
          <a:p>
            <a:r>
              <a:rPr lang="sr-Latn-R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SMANJUJE STRES, NAPETOST I DEPRESIJU</a:t>
            </a:r>
          </a:p>
          <a:p>
            <a:r>
              <a:rPr lang="sr-Latn-R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POBOLJŠAVA  SAN</a:t>
            </a:r>
          </a:p>
          <a:p>
            <a:r>
              <a:rPr lang="sr-Latn-R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PREDLOG: ZAPOČETI SA 20 MINUTA VEŽBANJA SVAKI DAN </a:t>
            </a:r>
            <a:endParaRPr lang="sr-Latn-R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6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male promene navika koriste zdravlju</a:t>
            </a:r>
            <a:r>
              <a:rPr lang="sr-Latn-RS" sz="3600" dirty="0"/>
              <a:t/>
            </a:r>
            <a:br>
              <a:rPr lang="sr-Latn-RS" sz="3600" dirty="0"/>
            </a:br>
            <a:endParaRPr lang="sr-Latn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sz="3500" b="1" dirty="0" smtClean="0"/>
              <a:t>52% </a:t>
            </a:r>
            <a:r>
              <a:rPr lang="sr-Latn-RS" dirty="0" smtClean="0"/>
              <a:t>odraslih u Evropi ima višak kilograma ili je gojazno</a:t>
            </a:r>
          </a:p>
          <a:p>
            <a:r>
              <a:rPr lang="sr-Latn-RS" dirty="0" smtClean="0"/>
              <a:t>kombinaciji </a:t>
            </a:r>
            <a:r>
              <a:rPr lang="sr-Latn-RS" b="1" dirty="0" smtClean="0"/>
              <a:t>PREVIŠE HRANE </a:t>
            </a:r>
            <a:r>
              <a:rPr lang="sr-Latn-RS" dirty="0" smtClean="0"/>
              <a:t>i </a:t>
            </a:r>
            <a:r>
              <a:rPr lang="sr-Latn-RS" b="1" dirty="0" smtClean="0"/>
              <a:t>NEDOVOLJNO VEŽBANJA</a:t>
            </a:r>
          </a:p>
          <a:p>
            <a:r>
              <a:rPr lang="sr-Latn-RS" dirty="0" smtClean="0"/>
              <a:t>Pravljenje </a:t>
            </a:r>
            <a:r>
              <a:rPr lang="sr-Latn-RS" dirty="0"/>
              <a:t>dodatnih </a:t>
            </a:r>
            <a:r>
              <a:rPr lang="sr-Latn-RS" b="1" dirty="0"/>
              <a:t>2.000 koraka </a:t>
            </a:r>
            <a:r>
              <a:rPr lang="sr-Latn-RS" dirty="0"/>
              <a:t>svakog dana ili </a:t>
            </a:r>
            <a:r>
              <a:rPr lang="sr-Latn-RS" dirty="0" smtClean="0"/>
              <a:t>"</a:t>
            </a:r>
            <a:r>
              <a:rPr lang="sr-Latn-RS" b="1" dirty="0" smtClean="0"/>
              <a:t>PAMETNIJA ISHRANA</a:t>
            </a:r>
            <a:r>
              <a:rPr lang="sr-Latn-RS" dirty="0" smtClean="0"/>
              <a:t>" </a:t>
            </a:r>
            <a:r>
              <a:rPr lang="sr-Latn-RS" dirty="0"/>
              <a:t>koja podrazumeva </a:t>
            </a:r>
            <a:r>
              <a:rPr lang="sr-Latn-RS" dirty="0" smtClean="0"/>
              <a:t>zamenu </a:t>
            </a:r>
            <a:r>
              <a:rPr lang="sr-Latn-RS" dirty="0"/>
              <a:t>visokokaloričnih namirnica niskokaloričnim. </a:t>
            </a:r>
            <a:endParaRPr lang="sr-Latn-RS" dirty="0" smtClean="0"/>
          </a:p>
          <a:p>
            <a:r>
              <a:rPr lang="sr-Latn-RS" dirty="0" smtClean="0"/>
              <a:t>Predlog</a:t>
            </a:r>
            <a:r>
              <a:rPr lang="sr-Latn-RS" dirty="0"/>
              <a:t>: započeti sa </a:t>
            </a:r>
            <a:r>
              <a:rPr lang="sr-Latn-RS" dirty="0" smtClean="0"/>
              <a:t>20 </a:t>
            </a:r>
            <a:r>
              <a:rPr lang="sr-Latn-RS" dirty="0"/>
              <a:t>minuta hoda dnevno </a:t>
            </a:r>
          </a:p>
          <a:p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9473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07288" cy="1143000"/>
          </a:xfrm>
        </p:spPr>
        <p:txBody>
          <a:bodyPr>
            <a:noAutofit/>
          </a:bodyPr>
          <a:lstStyle/>
          <a:p>
            <a:r>
              <a:rPr lang="sr-Latn-RS" sz="3600" b="1" dirty="0">
                <a:latin typeface="Arial" panose="020B0604020202020204" pitchFamily="34" charset="0"/>
                <a:cs typeface="Arial" panose="020B0604020202020204" pitchFamily="34" charset="0"/>
              </a:rPr>
              <a:t>I zdravi treba da mere masnoće u krvi</a:t>
            </a:r>
            <a:br>
              <a:rPr lang="sr-Latn-R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3600" dirty="0"/>
              <a:t/>
            </a:r>
            <a:br>
              <a:rPr lang="sr-Latn-RS" sz="3600" dirty="0"/>
            </a:br>
            <a:endParaRPr lang="sr-Latn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80728"/>
            <a:ext cx="7776864" cy="4525963"/>
          </a:xfrm>
        </p:spPr>
        <p:txBody>
          <a:bodyPr>
            <a:noAutofit/>
          </a:bodyPr>
          <a:lstStyle/>
          <a:p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Hiperlipidemija:“tihi ubica“</a:t>
            </a:r>
          </a:p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Redovno lipidno testiranje treba početi sa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godina kod muškaraca i 45 kod žena </a:t>
            </a:r>
          </a:p>
          <a:p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Oni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koji već imaju rizik od </a:t>
            </a: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 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bolesti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testiraju se u intervalima koje preporuči lekar </a:t>
            </a:r>
          </a:p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Ispitivanje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se preporučuje i mlađim osobama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(od 20 do 35 godina kod muškaraca, i od 20 do 45 kod žena), ako se radi o osobama sa </a:t>
            </a: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značajnim 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faktorima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rizika. </a:t>
            </a:r>
            <a:endParaRPr lang="sr-Latn-R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su osobe sa dijabetesom, porodičnom istorijom bolesti 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srca,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porodičnom istorijom hiperlipidemije ili ličnom istorijom više faktora rizika (pušenje, visoki krvni pritisak) </a:t>
            </a:r>
          </a:p>
        </p:txBody>
      </p:sp>
    </p:spTree>
    <p:extLst>
      <p:ext uri="{BB962C8B-B14F-4D97-AF65-F5344CB8AC3E}">
        <p14:creationId xmlns:p14="http://schemas.microsoft.com/office/powerpoint/2010/main" xmlns="" val="27837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sr-Latn-RS" b="1" smtClean="0"/>
              <a:t>Jedite hranu koja je zdrava za srce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1742978"/>
            <a:ext cx="5925344" cy="4525963"/>
          </a:xfrm>
        </p:spPr>
        <p:txBody>
          <a:bodyPr>
            <a:normAutofit/>
          </a:bodyPr>
          <a:lstStyle/>
          <a:p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UNOSITE HRANU KOJA IMA MALO MASTI, HOL, I SOLI</a:t>
            </a:r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DASH DIJETA: DOSTA VOĆA, POVRĆA, ŽITARICA CELOG ZRNA, MLEČNI PROIZVODI SA NISKIM PROCENTOM MASTI</a:t>
            </a:r>
          </a:p>
          <a:p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NAJMANJE 5 OBROKA(2Xvoće) </a:t>
            </a:r>
          </a:p>
          <a:p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OMEGA-3 MASNE KISELINE </a:t>
            </a:r>
          </a:p>
          <a:p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UMEREN UNOS ALKOHOLA 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183" y="1340769"/>
            <a:ext cx="2619374" cy="1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183" y="2929635"/>
            <a:ext cx="2619374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182" y="508228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32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Prirodni Antioksidansi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416" y="1600200"/>
            <a:ext cx="6323384" cy="4525963"/>
          </a:xfrm>
        </p:spPr>
        <p:txBody>
          <a:bodyPr>
            <a:normAutofit fontScale="62500" lnSpcReduction="20000"/>
          </a:bodyPr>
          <a:lstStyle/>
          <a:p>
            <a:r>
              <a:rPr lang="vi-VN" b="1" dirty="0"/>
              <a:t>Beta karoten i drugi karotenoidi: </a:t>
            </a:r>
            <a:r>
              <a:rPr lang="vi-VN" dirty="0"/>
              <a:t>spanać, </a:t>
            </a:r>
            <a:r>
              <a:rPr lang="vi-VN" dirty="0" smtClean="0"/>
              <a:t>kajsije</a:t>
            </a:r>
            <a:r>
              <a:rPr lang="vi-VN" dirty="0"/>
              <a:t>, </a:t>
            </a:r>
            <a:r>
              <a:rPr lang="vi-VN" dirty="0" smtClean="0"/>
              <a:t>cvekla</a:t>
            </a:r>
            <a:r>
              <a:rPr lang="vi-VN" dirty="0"/>
              <a:t>, brokoli, </a:t>
            </a:r>
            <a:r>
              <a:rPr lang="vi-VN" dirty="0" smtClean="0"/>
              <a:t>šargarepe</a:t>
            </a:r>
            <a:r>
              <a:rPr lang="vi-VN" dirty="0"/>
              <a:t>, kukuruz, kelj, </a:t>
            </a:r>
            <a:r>
              <a:rPr lang="vi-VN" dirty="0" smtClean="0"/>
              <a:t>breskve</a:t>
            </a:r>
            <a:r>
              <a:rPr lang="vi-VN" dirty="0"/>
              <a:t>, crveni grejpfrut, bundeva, tikvice </a:t>
            </a:r>
          </a:p>
          <a:p>
            <a:endParaRPr lang="vi-VN" dirty="0"/>
          </a:p>
          <a:p>
            <a:r>
              <a:rPr lang="vi-VN" b="1" dirty="0"/>
              <a:t>Vitamin C: </a:t>
            </a:r>
            <a:r>
              <a:rPr lang="vi-VN" dirty="0" smtClean="0"/>
              <a:t>paprike, </a:t>
            </a:r>
            <a:r>
              <a:rPr lang="vi-VN" dirty="0"/>
              <a:t>jagode, paradajz, bobičasto voće, brokoli, prokelj, dinja, karfiol, grejpfrut, </a:t>
            </a:r>
            <a:r>
              <a:rPr lang="vi-VN" dirty="0" smtClean="0"/>
              <a:t>kelje,narandže</a:t>
            </a:r>
            <a:endParaRPr lang="vi-VN" dirty="0"/>
          </a:p>
          <a:p>
            <a:endParaRPr lang="vi-VN" dirty="0"/>
          </a:p>
          <a:p>
            <a:r>
              <a:rPr lang="vi-VN" b="1" dirty="0"/>
              <a:t>Vitamin E</a:t>
            </a:r>
            <a:r>
              <a:rPr lang="vi-VN" dirty="0"/>
              <a:t>: brokoli, šargarepe, crvene paprike, spanać, senf, orašasti plodovi, seme suncokreta </a:t>
            </a:r>
          </a:p>
          <a:p>
            <a:endParaRPr lang="vi-VN" dirty="0"/>
          </a:p>
          <a:p>
            <a:r>
              <a:rPr lang="vi-VN" b="1" dirty="0"/>
              <a:t>Cink</a:t>
            </a:r>
            <a:r>
              <a:rPr lang="vi-VN" dirty="0"/>
              <a:t>: ostrige, crveno meso, meso živine, mahunarke, orašasti plodovi, morski plodovi, mlečne prerađevine </a:t>
            </a:r>
          </a:p>
          <a:p>
            <a:endParaRPr lang="vi-VN" dirty="0"/>
          </a:p>
          <a:p>
            <a:r>
              <a:rPr lang="vi-VN" b="1" dirty="0"/>
              <a:t>Selen</a:t>
            </a:r>
            <a:r>
              <a:rPr lang="vi-VN" dirty="0"/>
              <a:t>: </a:t>
            </a:r>
            <a:r>
              <a:rPr lang="vi-VN" dirty="0" smtClean="0"/>
              <a:t>orasi</a:t>
            </a:r>
            <a:r>
              <a:rPr lang="vi-VN" dirty="0"/>
              <a:t>, tuna, govedina, živinsko meso</a:t>
            </a:r>
            <a:endParaRPr lang="sr-Latn-R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2255912" cy="16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03" y="3284984"/>
            <a:ext cx="2256913" cy="174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514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r-Latn-RS" b="1" dirty="0" smtClean="0"/>
              <a:t>„Poruka koju treba zapamtiti"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sr-Latn-RS" b="1" dirty="0" smtClean="0"/>
              <a:t>"šifri zdravlja"</a:t>
            </a:r>
            <a:endParaRPr lang="sr-Latn-RS" dirty="0" smtClean="0"/>
          </a:p>
          <a:p>
            <a:r>
              <a:rPr lang="sr-Latn-RS" b="1" dirty="0" smtClean="0"/>
              <a:t>0-3-5-140-5-3-0</a:t>
            </a:r>
            <a:endParaRPr lang="sr-Latn-RS" dirty="0"/>
          </a:p>
          <a:p>
            <a:r>
              <a:rPr lang="sr-Latn-RS" b="1" dirty="0"/>
              <a:t>nula cigareta,</a:t>
            </a:r>
            <a:endParaRPr lang="sr-Latn-RS" dirty="0"/>
          </a:p>
          <a:p>
            <a:r>
              <a:rPr lang="sr-Latn-RS" dirty="0"/>
              <a:t> </a:t>
            </a:r>
            <a:r>
              <a:rPr lang="sr-Latn-RS" b="1" dirty="0"/>
              <a:t>3</a:t>
            </a:r>
            <a:r>
              <a:rPr lang="sr-Latn-RS" dirty="0"/>
              <a:t> se odnosi na </a:t>
            </a:r>
            <a:r>
              <a:rPr lang="sr-Latn-RS" b="1" dirty="0"/>
              <a:t>broj kilometara</a:t>
            </a:r>
            <a:r>
              <a:rPr lang="sr-Latn-RS" dirty="0"/>
              <a:t> svakodnevne šetnje, </a:t>
            </a:r>
          </a:p>
          <a:p>
            <a:r>
              <a:rPr lang="sr-Latn-RS" b="1" dirty="0"/>
              <a:t>5 obroka dnevno</a:t>
            </a:r>
            <a:r>
              <a:rPr lang="sr-Latn-RS" dirty="0"/>
              <a:t> od kojih će svaki imati voće i povrće, </a:t>
            </a:r>
          </a:p>
          <a:p>
            <a:r>
              <a:rPr lang="sr-Latn-RS" b="1" dirty="0"/>
              <a:t>140</a:t>
            </a:r>
            <a:r>
              <a:rPr lang="sr-Latn-RS" dirty="0"/>
              <a:t> je da vam krvni pritisak ne bude veći od 140, </a:t>
            </a:r>
          </a:p>
          <a:p>
            <a:r>
              <a:rPr lang="sr-Latn-RS" dirty="0"/>
              <a:t>druga </a:t>
            </a:r>
            <a:r>
              <a:rPr lang="sr-Latn-RS" b="1" dirty="0"/>
              <a:t>5</a:t>
            </a:r>
            <a:r>
              <a:rPr lang="sr-Latn-RS" dirty="0"/>
              <a:t> je da </a:t>
            </a:r>
            <a:r>
              <a:rPr lang="sr-Latn-RS" b="1" dirty="0"/>
              <a:t>nemate holesterol veći od pet,</a:t>
            </a:r>
            <a:r>
              <a:rPr lang="sr-Latn-RS" dirty="0"/>
              <a:t/>
            </a:r>
          </a:p>
          <a:p>
            <a:r>
              <a:rPr lang="sr-Latn-RS" b="1" dirty="0"/>
              <a:t>3</a:t>
            </a:r>
            <a:r>
              <a:rPr lang="sr-Latn-RS" dirty="0"/>
              <a:t> je da vam loš </a:t>
            </a:r>
            <a:r>
              <a:rPr lang="sr-Latn-RS" b="1" dirty="0"/>
              <a:t>holesterol nije veći od tri </a:t>
            </a:r>
            <a:r>
              <a:rPr lang="sr-Latn-RS" dirty="0"/>
              <a:t>i </a:t>
            </a:r>
          </a:p>
          <a:p>
            <a:r>
              <a:rPr lang="sr-Latn-RS" dirty="0"/>
              <a:t>poslednja nula znači da </a:t>
            </a:r>
            <a:r>
              <a:rPr lang="sr-Latn-RS" b="1" dirty="0"/>
              <a:t>niste gojazni i da nemate šećernu bolest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84258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sr-Latn-RS" b="1" dirty="0" smtClean="0"/>
              <a:t>Kako sačuvati Srce :  </a:t>
            </a:r>
            <a:r>
              <a:rPr lang="sr-Latn-RS" b="1" dirty="0"/>
              <a:t/>
            </a:r>
            <a:br>
              <a:rPr lang="sr-Latn-RS" b="1" dirty="0"/>
            </a:b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992888" cy="5256584"/>
          </a:xfrm>
        </p:spPr>
        <p:txBody>
          <a:bodyPr>
            <a:noAutofit/>
          </a:bodyPr>
          <a:lstStyle/>
          <a:p>
            <a:r>
              <a:rPr lang="sr-Latn-RS" b="1" dirty="0" smtClean="0">
                <a:latin typeface="+mj-lt"/>
              </a:rPr>
              <a:t>NEMOJTE PUŠITI</a:t>
            </a:r>
          </a:p>
          <a:p>
            <a:r>
              <a:rPr lang="sr-Latn-RS" b="1" dirty="0" smtClean="0">
                <a:latin typeface="+mj-lt"/>
              </a:rPr>
              <a:t>JEDITE ZDRAVU HRANU</a:t>
            </a:r>
          </a:p>
          <a:p>
            <a:r>
              <a:rPr lang="pl-PL" b="1" dirty="0" smtClean="0">
                <a:latin typeface="+mj-lt"/>
              </a:rPr>
              <a:t>ODRŽAVAJTE TELESNU TEŽINU</a:t>
            </a:r>
          </a:p>
          <a:p>
            <a:r>
              <a:rPr lang="sr-Latn-RS" b="1" dirty="0" smtClean="0">
                <a:latin typeface="+mj-lt"/>
              </a:rPr>
              <a:t>VEŽBAJTE </a:t>
            </a:r>
            <a:r>
              <a:rPr lang="sr-Latn-RS" b="1" dirty="0">
                <a:latin typeface="+mj-lt"/>
              </a:rPr>
              <a:t>30MIN DNEVNO</a:t>
            </a:r>
          </a:p>
          <a:p>
            <a:r>
              <a:rPr lang="sr-Latn-RS" b="1" dirty="0" smtClean="0">
                <a:latin typeface="+mj-lt"/>
              </a:rPr>
              <a:t>REDOVNI KONTROLNI PREGLEDI</a:t>
            </a:r>
          </a:p>
          <a:p>
            <a:pPr lvl="1"/>
            <a:r>
              <a:rPr lang="sr-Latn-RS" sz="2400" b="1" dirty="0" smtClean="0">
                <a:latin typeface="+mj-lt"/>
              </a:rPr>
              <a:t>Regulišite KP &lt;140/90mmHg</a:t>
            </a:r>
            <a:endParaRPr lang="sr-Latn-RS" sz="2400" b="1" dirty="0">
              <a:latin typeface="+mj-lt"/>
            </a:endParaRPr>
          </a:p>
          <a:p>
            <a:pPr lvl="1"/>
            <a:r>
              <a:rPr lang="sr-Latn-RS" sz="2400" b="1" dirty="0" smtClean="0">
                <a:latin typeface="+mj-lt"/>
              </a:rPr>
              <a:t>Regulišite lipid: UH-5.0mmol/L, LDL &lt;2.5</a:t>
            </a:r>
          </a:p>
          <a:p>
            <a:pPr lvl="1"/>
            <a:r>
              <a:rPr lang="sr-Latn-RS" sz="2400" b="1" dirty="0" smtClean="0">
                <a:latin typeface="+mj-lt"/>
              </a:rPr>
              <a:t>Kontrolišite šećer  HbA1c &lt;6.5%</a:t>
            </a:r>
            <a:endParaRPr lang="sr-Latn-RS" sz="2400" b="1" dirty="0">
              <a:latin typeface="+mj-lt"/>
            </a:endParaRPr>
          </a:p>
          <a:p>
            <a:r>
              <a:rPr lang="sr-Latn-RS" b="1" dirty="0" smtClean="0"/>
              <a:t>KONTROLIŠITE STRESS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xmlns="" val="18846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sr-Latn-RS" b="1" dirty="0" smtClean="0"/>
              <a:t>Češko iskustvo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sr-Latn-RS" b="1" dirty="0"/>
              <a:t>Češka: </a:t>
            </a:r>
            <a:r>
              <a:rPr lang="sr-Latn-RS" dirty="0"/>
              <a:t>Nezdravi stil život košta 20 mlrd €</a:t>
            </a:r>
          </a:p>
          <a:p>
            <a:r>
              <a:rPr lang="sr-Latn-RS" dirty="0" smtClean="0"/>
              <a:t>Česi:u  </a:t>
            </a:r>
            <a:r>
              <a:rPr lang="sr-Latn-RS" b="1" dirty="0"/>
              <a:t>61. </a:t>
            </a:r>
            <a:r>
              <a:rPr lang="sr-Latn-RS" dirty="0"/>
              <a:t>godini i narednih </a:t>
            </a:r>
            <a:r>
              <a:rPr lang="sr-Latn-RS" b="1" dirty="0"/>
              <a:t>17 </a:t>
            </a:r>
            <a:r>
              <a:rPr lang="sr-Latn-RS" dirty="0"/>
              <a:t>godina proživi lečeći se, dok prosečnog Šveđanina bolesti sustignu</a:t>
            </a:r>
            <a:r>
              <a:rPr lang="sr-Latn-RS" b="1" dirty="0"/>
              <a:t/>
            </a:r>
            <a:r>
              <a:rPr lang="sr-Latn-RS" b="1" dirty="0" smtClean="0"/>
              <a:t>9 </a:t>
            </a:r>
            <a:r>
              <a:rPr lang="sr-Latn-RS" dirty="0"/>
              <a:t>godina kasnije, u </a:t>
            </a:r>
            <a:r>
              <a:rPr lang="sr-Latn-RS" b="1" dirty="0"/>
              <a:t>70. </a:t>
            </a:r>
            <a:r>
              <a:rPr lang="sr-Latn-RS" dirty="0"/>
              <a:t>godini,</a:t>
            </a:r>
            <a:r>
              <a:rPr lang="sr-Latn-RS" b="1" dirty="0"/>
              <a:t/>
            </a:r>
            <a:r>
              <a:rPr lang="sr-Latn-RS" dirty="0"/>
              <a:t>a proživi dalje obilazeći lekare </a:t>
            </a:r>
            <a:r>
              <a:rPr lang="sr-Latn-RS" b="1" dirty="0"/>
              <a:t>12 </a:t>
            </a:r>
            <a:r>
              <a:rPr lang="sr-Latn-RS" dirty="0" smtClean="0"/>
              <a:t>godina</a:t>
            </a:r>
            <a:endParaRPr lang="sr-Latn-RS" b="1" dirty="0" smtClean="0"/>
          </a:p>
          <a:p>
            <a:r>
              <a:rPr lang="sr-Latn-RS" dirty="0"/>
              <a:t>Prema podacima iz </a:t>
            </a:r>
            <a:r>
              <a:rPr lang="sr-Latn-RS" dirty="0" smtClean="0"/>
              <a:t>Češke </a:t>
            </a:r>
            <a:r>
              <a:rPr lang="sr-Latn-RS" dirty="0"/>
              <a:t>studije, čak </a:t>
            </a:r>
            <a:r>
              <a:rPr lang="sr-Latn-RS" b="1" dirty="0"/>
              <a:t>80 </a:t>
            </a:r>
            <a:r>
              <a:rPr lang="sr-Latn-RS" b="1" dirty="0" smtClean="0"/>
              <a:t>% </a:t>
            </a:r>
            <a:r>
              <a:rPr lang="sr-Latn-RS" dirty="0"/>
              <a:t>tih bolesti </a:t>
            </a:r>
            <a:r>
              <a:rPr lang="sr-Latn-RS" dirty="0" smtClean="0"/>
              <a:t>su </a:t>
            </a:r>
            <a:r>
              <a:rPr lang="sr-Latn-RS" dirty="0"/>
              <a:t>mogli da izbegnu da su živeli zdravije. </a:t>
            </a:r>
            <a:br>
              <a:rPr lang="sr-Latn-RS" dirty="0"/>
            </a:br>
            <a:r>
              <a:rPr lang="sr-Latn-RS" dirty="0" smtClean="0"/>
              <a:t/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42633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Izloženost stresu na radnom mestu povećava rizik za bolesti srca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639203"/>
            <a:ext cx="5842992" cy="4525963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/>
              <a:t> Rizik za bolesti srca za osobe izložene stresu na poslu koje su imale i nezdrave životne navike bio je </a:t>
            </a:r>
            <a:r>
              <a:rPr lang="sr-Latn-RS" b="1" dirty="0"/>
              <a:t>dvostruko veći </a:t>
            </a:r>
            <a:r>
              <a:rPr lang="sr-Latn-RS" dirty="0"/>
              <a:t>nego kod osoba koje na poslu uopšte nisu bile izložene stresu. </a:t>
            </a:r>
          </a:p>
          <a:p>
            <a:r>
              <a:rPr lang="sr-Latn-RS" dirty="0" smtClean="0"/>
              <a:t>Kobna </a:t>
            </a:r>
            <a:r>
              <a:rPr lang="en-US" dirty="0" err="1" smtClean="0"/>
              <a:t>kombinacij</a:t>
            </a:r>
            <a:r>
              <a:rPr lang="sr-Latn-RS" dirty="0" smtClean="0"/>
              <a:t>a:</a:t>
            </a:r>
            <a:r>
              <a:rPr lang="en-US" dirty="0" smtClean="0"/>
              <a:t/>
            </a:r>
            <a:r>
              <a:rPr lang="en-US" b="1" dirty="0" err="1" smtClean="0"/>
              <a:t>stresa</a:t>
            </a:r>
            <a:r>
              <a:rPr lang="en-US" dirty="0" smtClean="0"/>
              <a:t/>
            </a:r>
            <a:r>
              <a:rPr lang="en-US" dirty="0" err="1" smtClean="0"/>
              <a:t>koji</a:t>
            </a:r>
            <a:r>
              <a:rPr lang="en-US" dirty="0" smtClean="0"/>
              <a:t/>
            </a:r>
            <a:r>
              <a:rPr lang="en-US" dirty="0" err="1" smtClean="0"/>
              <a:t>nas</a:t>
            </a:r>
            <a:r>
              <a:rPr lang="en-US" dirty="0" smtClean="0"/>
              <a:t/>
            </a:r>
            <a:r>
              <a:rPr lang="en-US" dirty="0" err="1" smtClean="0"/>
              <a:t>okružuje</a:t>
            </a:r>
            <a:r>
              <a:rPr lang="en-US" dirty="0" smtClean="0"/>
              <a:t>, </a:t>
            </a:r>
            <a:r>
              <a:rPr lang="en-US" b="1" dirty="0" err="1" smtClean="0"/>
              <a:t>preopterećenosti</a:t>
            </a:r>
            <a:r>
              <a:rPr lang="en-US" b="1" dirty="0" smtClean="0"/>
              <a:t/>
            </a:r>
            <a:r>
              <a:rPr lang="en-US" b="1" dirty="0" err="1" smtClean="0"/>
              <a:t>poslom</a:t>
            </a:r>
            <a:r>
              <a:rPr lang="en-US" b="1" dirty="0" smtClean="0"/>
              <a:t/>
            </a:r>
            <a:r>
              <a:rPr lang="en-US" dirty="0" err="1" smtClean="0"/>
              <a:t>i</a:t>
            </a:r>
            <a:r>
              <a:rPr lang="en-US" dirty="0" smtClean="0"/>
              <a:t/>
            </a:r>
            <a:r>
              <a:rPr lang="en-US" b="1" dirty="0" err="1" smtClean="0"/>
              <a:t>nedostatka</a:t>
            </a:r>
            <a:r>
              <a:rPr lang="en-US" b="1" dirty="0" smtClean="0"/>
              <a:t/>
            </a:r>
            <a:r>
              <a:rPr lang="en-US" b="1" dirty="0" err="1" smtClean="0"/>
              <a:t>slobodnog</a:t>
            </a:r>
            <a:r>
              <a:rPr lang="en-US" b="1" dirty="0" smtClean="0"/>
              <a:t/>
            </a:r>
            <a:r>
              <a:rPr lang="en-US" b="1" dirty="0" err="1" smtClean="0"/>
              <a:t>vremena</a:t>
            </a:r>
            <a:r>
              <a:rPr lang="en-US" dirty="0" smtClean="0"/>
              <a:t>, ne </a:t>
            </a:r>
            <a:r>
              <a:rPr lang="en-US" dirty="0" err="1" smtClean="0"/>
              <a:t>samo</a:t>
            </a:r>
            <a:r>
              <a:rPr lang="en-US" dirty="0" smtClean="0"/>
              <a:t/>
            </a:r>
            <a:r>
              <a:rPr lang="en-US" dirty="0" err="1" smtClean="0"/>
              <a:t>za</a:t>
            </a:r>
            <a:r>
              <a:rPr lang="en-US" dirty="0" smtClean="0"/>
              <a:t/>
            </a:r>
            <a:r>
              <a:rPr lang="en-US" dirty="0" err="1" smtClean="0"/>
              <a:t>preporučenu</a:t>
            </a:r>
            <a:r>
              <a:rPr lang="en-US" dirty="0" smtClean="0"/>
              <a:t/>
            </a:r>
            <a:r>
              <a:rPr lang="en-US" dirty="0" err="1" smtClean="0"/>
              <a:t>regularnu</a:t>
            </a:r>
            <a:r>
              <a:rPr lang="en-US" dirty="0" smtClean="0"/>
              <a:t>, </a:t>
            </a:r>
            <a:r>
              <a:rPr lang="en-US" dirty="0" err="1" smtClean="0"/>
              <a:t>rekreativnu</a:t>
            </a:r>
            <a:r>
              <a:rPr lang="en-US" dirty="0" smtClean="0"/>
              <a:t/>
            </a:r>
            <a:r>
              <a:rPr lang="en-US" dirty="0" err="1" smtClean="0"/>
              <a:t>fizičku</a:t>
            </a:r>
            <a:r>
              <a:rPr lang="en-US" dirty="0" smtClean="0"/>
              <a:t/>
            </a:r>
            <a:r>
              <a:rPr lang="en-US" dirty="0" err="1" smtClean="0"/>
              <a:t>aktivnost</a:t>
            </a:r>
            <a:r>
              <a:rPr lang="en-US" dirty="0" smtClean="0"/>
              <a:t>, </a:t>
            </a:r>
            <a:r>
              <a:rPr lang="en-US" dirty="0" err="1" smtClean="0"/>
              <a:t>vec</a:t>
            </a:r>
            <a:r>
              <a:rPr lang="en-US" dirty="0" smtClean="0"/>
              <a:t/>
            </a:r>
            <a:r>
              <a:rPr lang="en-US" dirty="0" err="1" smtClean="0"/>
              <a:t>i</a:t>
            </a:r>
            <a:r>
              <a:rPr lang="en-US" dirty="0" smtClean="0"/>
              <a:t/>
            </a:r>
            <a:r>
              <a:rPr lang="en-US" dirty="0" err="1" smtClean="0"/>
              <a:t>za</a:t>
            </a:r>
            <a:r>
              <a:rPr lang="en-US" dirty="0" smtClean="0"/>
              <a:t/>
            </a:r>
            <a:r>
              <a:rPr lang="en-US" dirty="0" err="1" smtClean="0"/>
              <a:t>osnovni</a:t>
            </a:r>
            <a:r>
              <a:rPr lang="en-US" dirty="0" smtClean="0"/>
              <a:t/>
            </a:r>
            <a:r>
              <a:rPr lang="en-US" dirty="0" err="1" smtClean="0"/>
              <a:t>dnevni</a:t>
            </a:r>
            <a:r>
              <a:rPr lang="en-US" dirty="0" smtClean="0"/>
              <a:t>  minimum</a:t>
            </a:r>
            <a:endParaRPr lang="sr-Latn-RS" dirty="0" smtClean="0"/>
          </a:p>
          <a:p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77" y="1700808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77" y="3645024"/>
            <a:ext cx="2590800" cy="25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28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sr-Latn-RS" b="1" dirty="0" smtClean="0"/>
              <a:t>Nebriga o zdravlju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445624" cy="4525963"/>
          </a:xfrm>
        </p:spPr>
        <p:txBody>
          <a:bodyPr>
            <a:normAutofit fontScale="77500" lnSpcReduction="20000"/>
          </a:bodyPr>
          <a:lstStyle/>
          <a:p>
            <a:r>
              <a:rPr lang="sr-Latn-RS" b="1" dirty="0" smtClean="0"/>
              <a:t>Pitanje ličnog stava koji je deo mentaliteta.... </a:t>
            </a:r>
            <a:endParaRPr lang="sr-Latn-RS" b="1" dirty="0"/>
          </a:p>
          <a:p>
            <a:r>
              <a:rPr lang="sr-Latn-RS" b="1" dirty="0" smtClean="0"/>
              <a:t>„kako ćemo...lako ćemo“.....“neće mene“</a:t>
            </a:r>
          </a:p>
          <a:p>
            <a:r>
              <a:rPr lang="sr-Latn-RS" b="1" dirty="0" smtClean="0"/>
              <a:t>Odnos prema zdravom životu morao bi da se formira u mladosti </a:t>
            </a:r>
          </a:p>
          <a:p>
            <a:r>
              <a:rPr lang="sr-Latn-RS" dirty="0" smtClean="0"/>
              <a:t>gojaznost kod mladih</a:t>
            </a:r>
          </a:p>
          <a:p>
            <a:r>
              <a:rPr lang="sr-Latn-RS" b="1" dirty="0" smtClean="0"/>
              <a:t>Mlada populacija</a:t>
            </a:r>
            <a:r>
              <a:rPr lang="sr-Latn-RS" dirty="0" smtClean="0"/>
              <a:t>: nezdrava ishrana, cigarete,alkohol mala fizička aktivnost(neophodno 1h)</a:t>
            </a:r>
          </a:p>
          <a:p>
            <a:r>
              <a:rPr lang="sr-Latn-RS" dirty="0" smtClean="0"/>
              <a:t>Period </a:t>
            </a:r>
            <a:r>
              <a:rPr lang="sr-Latn-RS" b="1" dirty="0" smtClean="0"/>
              <a:t>25 do 40god</a:t>
            </a:r>
            <a:r>
              <a:rPr lang="sr-Latn-RS" dirty="0" smtClean="0"/>
              <a:t>. Nedostatak vremena, sedaterni način života, </a:t>
            </a:r>
            <a:r>
              <a:rPr lang="sr-Latn-RS" dirty="0"/>
              <a:t>stress, </a:t>
            </a:r>
            <a:r>
              <a:rPr lang="sr-Latn-RS" dirty="0" smtClean="0"/>
              <a:t>uobičajeni skok TT , neredovni obroci, odsustvo preventivnih pregleda, </a:t>
            </a:r>
          </a:p>
          <a:p>
            <a:r>
              <a:rPr lang="sr-Latn-RS" b="1" dirty="0" smtClean="0"/>
              <a:t>Izgubi se vreme za dijagnostiku </a:t>
            </a:r>
            <a:r>
              <a:rPr lang="sr-Latn-RS" dirty="0" smtClean="0"/>
              <a:t>(DM,AH,hiperlipidemija)....</a:t>
            </a:r>
          </a:p>
          <a:p>
            <a:r>
              <a:rPr lang="sr-Latn-RS" dirty="0" smtClean="0"/>
              <a:t>Potrebni su preventivni pregledi .....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2069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b="1" dirty="0" smtClean="0"/>
              <a:t/>
            </a:r>
            <a:br>
              <a:rPr lang="sr-Latn-RS" b="1" dirty="0" smtClean="0"/>
            </a:br>
            <a:r>
              <a:rPr lang="sr-Latn-RS" b="1" dirty="0" smtClean="0"/>
              <a:t>Najčešći faktori rizika:  </a:t>
            </a:r>
            <a:r>
              <a:rPr lang="sr-Latn-RS" b="1" dirty="0"/>
              <a:t/>
            </a:r>
            <a:br>
              <a:rPr lang="sr-Latn-RS" b="1" dirty="0"/>
            </a:b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1556792"/>
            <a:ext cx="5976664" cy="4392488"/>
          </a:xfrm>
        </p:spPr>
        <p:txBody>
          <a:bodyPr>
            <a:noAutofit/>
          </a:bodyPr>
          <a:lstStyle/>
          <a:p>
            <a:r>
              <a:rPr lang="sr-Latn-RS" b="1" dirty="0">
                <a:latin typeface="+mj-lt"/>
              </a:rPr>
              <a:t>PUŠENJE</a:t>
            </a:r>
          </a:p>
          <a:p>
            <a:r>
              <a:rPr lang="sr-Latn-RS" b="1" dirty="0" smtClean="0">
                <a:latin typeface="+mj-lt"/>
              </a:rPr>
              <a:t>POVIŠENE MASNOĆE U KRVI</a:t>
            </a:r>
          </a:p>
          <a:p>
            <a:r>
              <a:rPr lang="sr-Latn-RS" b="1" dirty="0" smtClean="0">
                <a:latin typeface="+mj-lt"/>
              </a:rPr>
              <a:t>POVIŠENE VREDNOSTI KP</a:t>
            </a:r>
          </a:p>
          <a:p>
            <a:r>
              <a:rPr lang="pl-PL" b="1" dirty="0" smtClean="0">
                <a:latin typeface="+mj-lt"/>
              </a:rPr>
              <a:t>POVIŠENA ŠEĆER</a:t>
            </a:r>
          </a:p>
          <a:p>
            <a:r>
              <a:rPr lang="sr-Latn-RS" b="1" dirty="0" smtClean="0">
                <a:latin typeface="+mj-lt"/>
              </a:rPr>
              <a:t>NEREGULISANA TEŽINA </a:t>
            </a:r>
          </a:p>
          <a:p>
            <a:r>
              <a:rPr lang="sr-Latn-RS" b="1" dirty="0" smtClean="0">
                <a:latin typeface="+mj-lt"/>
              </a:rPr>
              <a:t>FIZIČKA NEAKTIVNOST</a:t>
            </a:r>
          </a:p>
          <a:p>
            <a:r>
              <a:rPr lang="sr-Latn-RS" b="1" dirty="0" smtClean="0">
                <a:latin typeface="+mj-lt"/>
              </a:rPr>
              <a:t>STRES</a:t>
            </a:r>
          </a:p>
          <a:p>
            <a:endParaRPr lang="sr-Latn-RS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23" y="3140968"/>
            <a:ext cx="297742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" y="4894335"/>
            <a:ext cx="30813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encrypted-tbn1.gstatic.com/images?q=tbn:ANd9GcSZ_OZ6NmEgpXBA3MugnBkCm2mTdnjfHgYVX6xFUOviAfsMaDD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23" y="1412776"/>
            <a:ext cx="294581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08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 smtClean="0"/>
              <a:t>NAŠI PODACI</a:t>
            </a:r>
            <a:br>
              <a:rPr lang="sr-Latn-RS" b="1" dirty="0" smtClean="0"/>
            </a:br>
            <a:r>
              <a:rPr lang="sr-Latn-RS" sz="3100" dirty="0" smtClean="0">
                <a:solidFill>
                  <a:srgbClr val="FF0000"/>
                </a:solidFill>
              </a:rPr>
              <a:t>2012godina </a:t>
            </a:r>
            <a:endParaRPr lang="sr-Latn-RS" sz="31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412776"/>
            <a:ext cx="6131024" cy="4525963"/>
          </a:xfrm>
        </p:spPr>
        <p:txBody>
          <a:bodyPr>
            <a:normAutofit fontScale="77500" lnSpcReduction="20000"/>
          </a:bodyPr>
          <a:lstStyle/>
          <a:p>
            <a:r>
              <a:rPr lang="sr-Latn-RS" b="1" dirty="0"/>
              <a:t>13000 bolesnika u 54</a:t>
            </a:r>
            <a:r>
              <a:rPr lang="sr-Latn-RS" dirty="0"/>
              <a:t/>
            </a:r>
            <a:r>
              <a:rPr lang="sr-Latn-RS" b="1" dirty="0" smtClean="0"/>
              <a:t>KJ u </a:t>
            </a:r>
            <a:r>
              <a:rPr lang="sr-Latn-RS" b="1" dirty="0"/>
              <a:t>Srbiji.</a:t>
            </a:r>
            <a:endParaRPr lang="sr-Latn-RS" dirty="0"/>
          </a:p>
          <a:p>
            <a:r>
              <a:rPr lang="sr-Latn-RS" b="1" dirty="0" smtClean="0"/>
              <a:t>65% hipertoničari </a:t>
            </a:r>
            <a:r>
              <a:rPr lang="sr-Latn-RS" b="1" dirty="0"/>
              <a:t> </a:t>
            </a:r>
          </a:p>
          <a:p>
            <a:r>
              <a:rPr lang="sr-Latn-RS" b="1" dirty="0" smtClean="0"/>
              <a:t>35% neregulisane masnoće</a:t>
            </a:r>
          </a:p>
          <a:p>
            <a:r>
              <a:rPr lang="sr-Latn-RS" b="1" dirty="0" smtClean="0"/>
              <a:t>23% dijabetičari</a:t>
            </a:r>
          </a:p>
          <a:p>
            <a:r>
              <a:rPr lang="sr-Latn-RS" b="1" dirty="0" smtClean="0"/>
              <a:t>63% pušači </a:t>
            </a:r>
          </a:p>
          <a:p>
            <a:r>
              <a:rPr lang="sr-Latn-RS" b="1" dirty="0" smtClean="0"/>
              <a:t>54</a:t>
            </a:r>
            <a:r>
              <a:rPr lang="sr-Latn-RS" dirty="0" smtClean="0"/>
              <a:t>% </a:t>
            </a:r>
            <a:r>
              <a:rPr lang="sr-Latn-RS" b="1" dirty="0" smtClean="0"/>
              <a:t>prekomerne </a:t>
            </a:r>
            <a:r>
              <a:rPr lang="sr-Latn-RS" b="1" dirty="0"/>
              <a:t>uhranjenosti</a:t>
            </a:r>
            <a:r>
              <a:rPr lang="sr-Latn-RS" dirty="0"/>
              <a:t/>
            </a:r>
            <a:r>
              <a:rPr lang="sr-Latn-RS" dirty="0" smtClean="0"/>
              <a:t>– </a:t>
            </a:r>
          </a:p>
          <a:p>
            <a:r>
              <a:rPr lang="sr-Latn-RS" b="1" dirty="0" smtClean="0"/>
              <a:t>37 </a:t>
            </a:r>
            <a:r>
              <a:rPr lang="sr-Latn-RS" b="1" dirty="0"/>
              <a:t>% </a:t>
            </a:r>
            <a:r>
              <a:rPr lang="sr-Latn-RS" b="1" dirty="0" smtClean="0"/>
              <a:t>predgojazno </a:t>
            </a:r>
            <a:r>
              <a:rPr lang="sr-Latn-RS" b="1" dirty="0"/>
              <a:t>a </a:t>
            </a:r>
            <a:r>
              <a:rPr lang="sr-Latn-RS" b="1" dirty="0" smtClean="0"/>
              <a:t>17 </a:t>
            </a:r>
            <a:r>
              <a:rPr lang="sr-Latn-RS" b="1" dirty="0"/>
              <a:t>% </a:t>
            </a:r>
            <a:r>
              <a:rPr lang="sr-Latn-RS" b="1" dirty="0" smtClean="0"/>
              <a:t>patološki gojazno</a:t>
            </a:r>
            <a:r>
              <a:rPr lang="sr-Latn-RS" dirty="0"/>
              <a:t>.</a:t>
            </a:r>
          </a:p>
          <a:p>
            <a:r>
              <a:rPr lang="sr-Latn-RS" b="1" u="sng" dirty="0">
                <a:solidFill>
                  <a:srgbClr val="FF0000"/>
                </a:solidFill>
              </a:rPr>
              <a:t>3289 pts primljeno u KJ UC u 2012.god.</a:t>
            </a:r>
            <a:endParaRPr lang="sr-Latn-RS" u="sng" dirty="0">
              <a:solidFill>
                <a:srgbClr val="FF0000"/>
              </a:solidFill>
            </a:endParaRPr>
          </a:p>
          <a:p>
            <a:r>
              <a:rPr lang="sr-Latn-RS" b="1" dirty="0"/>
              <a:t>1268 pts je imao ACS i podvrgnuto je PPCI</a:t>
            </a:r>
            <a:endParaRPr lang="sr-Latn-RS" dirty="0"/>
          </a:p>
          <a:p>
            <a:r>
              <a:rPr lang="sr-Latn-RS" b="1" dirty="0"/>
              <a:t>5.4% intrahospitalni mortalitet nakon PPCI</a:t>
            </a:r>
            <a:endParaRPr lang="sr-Latn-RS" dirty="0"/>
          </a:p>
          <a:p>
            <a:r>
              <a:rPr lang="sr-Latn-RS" b="1" dirty="0"/>
              <a:t>"PRAVILO ZLATNOG SATA"</a:t>
            </a:r>
            <a:endParaRPr lang="sr-Latn-RS" dirty="0"/>
          </a:p>
          <a:p>
            <a:endParaRPr lang="sr-Latn-R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736304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06" y="2708920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06" y="4653136"/>
            <a:ext cx="27051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442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BROJEVI GOVORE... </a:t>
            </a:r>
            <a:b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052736"/>
            <a:ext cx="6732304" cy="5256584"/>
          </a:xfrm>
        </p:spPr>
        <p:txBody>
          <a:bodyPr>
            <a:noAutofit/>
          </a:bodyPr>
          <a:lstStyle/>
          <a:p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miliona </a:t>
            </a: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aktivnih pušača u SRBIJI </a:t>
            </a:r>
          </a:p>
          <a:p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68 miliona cigareta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dnevno se popuši u Srbiji </a:t>
            </a:r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4,2 </a:t>
            </a:r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miliona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evra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gradjani Srbije daju dnevno za cigarete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šesnaestogodišnjaka probalo cigarete </a:t>
            </a:r>
          </a:p>
          <a:p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je veća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incidencija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srčane smrti kod aktivnih pušača u odnosi na nepušače</a:t>
            </a: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Ako 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ožive 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70god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. pušači prosečno </a:t>
            </a:r>
            <a:r>
              <a:rPr 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žive 4godine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kraće od nepušača</a:t>
            </a:r>
          </a:p>
          <a:p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DOBRA 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: Prodaja cigareta opada 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oko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1400" b="1" dirty="0"/>
          </a:p>
        </p:txBody>
      </p:sp>
      <p:pic>
        <p:nvPicPr>
          <p:cNvPr id="1026" name="Picture 2" descr="Ilustracija (sxc.hu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1863448" cy="158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5"/>
            <a:ext cx="1863448" cy="131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50130"/>
            <a:ext cx="2267744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45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sr-Latn-RS" b="1" dirty="0" smtClean="0">
                <a:latin typeface="Arial Black" panose="020B0A04020102020204" pitchFamily="34" charset="0"/>
              </a:rPr>
              <a:t>Štetni efekti na KV sistem:  </a:t>
            </a:r>
            <a:r>
              <a:rPr lang="sr-Latn-RS" b="1" dirty="0">
                <a:latin typeface="Arial Black" panose="020B0A04020102020204" pitchFamily="34" charset="0"/>
              </a:rPr>
              <a:t/>
            </a:r>
            <a:br>
              <a:rPr lang="sr-Latn-RS" b="1" dirty="0">
                <a:latin typeface="Arial Black" panose="020B0A04020102020204" pitchFamily="34" charset="0"/>
              </a:rPr>
            </a:br>
            <a:endParaRPr lang="sr-Latn-R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7992888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Za PEDESETAK SASTOJAKA DUVANSKOG DIMA, posebno za katran, dokazano je da imaju kancerogeno delovanje. </a:t>
            </a:r>
          </a:p>
          <a:p>
            <a:pPr marL="0" indent="0">
              <a:buNone/>
            </a:pP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NIKOTIN: dovodi do porasta lučenja kateholamina u nadbubregu:</a:t>
            </a:r>
          </a:p>
          <a:p>
            <a:pPr marL="0" indent="0">
              <a:buNone/>
            </a:pP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POVEĆANJA FREKVENCIJE SRCA, </a:t>
            </a:r>
            <a:endParaRPr lang="sr-Latn-R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TEZANJA 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MALIH KRVNIH SUDOVA </a:t>
            </a:r>
            <a:endParaRPr lang="sr-Latn-R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POVIŠENJA KRVNOG PRITISKA. </a:t>
            </a:r>
            <a:endParaRPr lang="sr-Latn-R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OŠTEĆENJ</a:t>
            </a: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 ENDOTEL</a:t>
            </a: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KR</a:t>
            </a: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SUDOVA. </a:t>
            </a:r>
            <a:endParaRPr lang="sr-Latn-R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5.DOVODE DO RUPTURE PLAKA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poremećaja u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TROMBOGENEZI</a:t>
            </a:r>
            <a:endParaRPr lang="sr-Latn-R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Pasivno pušenje oštećuje zdravlje</a:t>
            </a:r>
          </a:p>
          <a:p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Nikada nije kasno da se prestane sa pušenjem</a:t>
            </a:r>
          </a:p>
          <a:p>
            <a:endParaRPr lang="sr-Latn-RS" sz="1800" b="1" dirty="0"/>
          </a:p>
        </p:txBody>
      </p:sp>
    </p:spTree>
    <p:extLst>
      <p:ext uri="{BB962C8B-B14F-4D97-AF65-F5344CB8AC3E}">
        <p14:creationId xmlns:p14="http://schemas.microsoft.com/office/powerpoint/2010/main" xmlns="" val="7640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45424" cy="360040"/>
          </a:xfrm>
        </p:spPr>
        <p:txBody>
          <a:bodyPr>
            <a:normAutofit fontScale="90000"/>
          </a:bodyPr>
          <a:lstStyle/>
          <a:p>
            <a:r>
              <a:rPr lang="sr-Latn-RS" b="1" dirty="0" smtClean="0"/>
              <a:t>Kako smanji broj pušača...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999" y="1595481"/>
            <a:ext cx="7368433" cy="3949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400" b="1" dirty="0" smtClean="0"/>
              <a:t>Organizovana besplatna SAVETOVALIŠTA za odvikavanje pri DZ</a:t>
            </a:r>
          </a:p>
          <a:p>
            <a:pPr marL="0" indent="0">
              <a:buNone/>
            </a:pPr>
            <a:r>
              <a:rPr lang="sr-Latn-RS" sz="2400" b="1" dirty="0" smtClean="0"/>
              <a:t>PRISTUPAČNA CENA: nikotinskih flastera i žvaka tokom procesa odvikavanja...</a:t>
            </a:r>
          </a:p>
          <a:p>
            <a:pPr marL="0" indent="0">
              <a:buNone/>
            </a:pPr>
            <a:r>
              <a:rPr lang="sr-Latn-RS" sz="2400" b="1" dirty="0" smtClean="0"/>
              <a:t>KRATKI FILMOVI: „PRIČE BIVŠIH PUŠAČA“ </a:t>
            </a:r>
            <a:endParaRPr lang="sr-Latn-RS" sz="2400" b="1" dirty="0"/>
          </a:p>
          <a:p>
            <a:pPr marL="0" indent="0">
              <a:buNone/>
            </a:pPr>
            <a:r>
              <a:rPr lang="sr-Latn-RS" sz="2400" b="1" dirty="0" smtClean="0"/>
              <a:t>STROGO POŠTOVANJE ZAKONA PROTIV PUŠENJA</a:t>
            </a:r>
            <a:r>
              <a:rPr lang="sr-Latn-RS" sz="2000" b="1" dirty="0" smtClean="0"/>
              <a:t/>
            </a:r>
            <a:r>
              <a:rPr lang="sr-Latn-RS" sz="1600" dirty="0" smtClean="0"/>
              <a:t>može dovesti do redukcije rizika za 15%</a:t>
            </a:r>
          </a:p>
          <a:p>
            <a:pPr marL="0" indent="0">
              <a:buNone/>
            </a:pPr>
            <a:r>
              <a:rPr lang="sr-Latn-RS" sz="2400" b="1" dirty="0" smtClean="0"/>
              <a:t>IZBORITI SE ZA ZABRANU PUŠENJA NA JAVNIM MESTIMA</a:t>
            </a:r>
            <a:r>
              <a:rPr lang="sr-Latn-RS" sz="1600" dirty="0" smtClean="0"/>
              <a:t>- parkovi, trgovi, zološki vrtovi, dečija igrališta....</a:t>
            </a:r>
          </a:p>
          <a:p>
            <a:pPr marL="0" indent="0">
              <a:buNone/>
            </a:pPr>
            <a:r>
              <a:rPr lang="sr-Latn-RS" sz="1600" dirty="0" smtClean="0"/>
              <a:t>Kanton </a:t>
            </a:r>
            <a:r>
              <a:rPr lang="sr-Latn-RS" sz="1600" dirty="0" err="1" smtClean="0"/>
              <a:t>Ticino</a:t>
            </a:r>
            <a:r>
              <a:rPr lang="sr-Latn-RS" sz="1600" dirty="0" smtClean="0"/>
              <a:t> (</a:t>
            </a:r>
            <a:r>
              <a:rPr lang="sr-Latn-RS" sz="1600" dirty="0" err="1" smtClean="0"/>
              <a:t>Švajcarsa</a:t>
            </a:r>
            <a:r>
              <a:rPr lang="sr-Latn-RS" sz="1600" dirty="0" smtClean="0"/>
              <a:t>): za </a:t>
            </a:r>
            <a:r>
              <a:rPr lang="sr-Latn-RS" sz="1800" b="1" dirty="0" smtClean="0"/>
              <a:t>21 %</a:t>
            </a:r>
            <a:r>
              <a:rPr lang="sr-Latn-RS" sz="1600" dirty="0" smtClean="0"/>
              <a:t> smanjena incidencija STEMI IM u odnosu na region Bazel u intervalu 2004-2007 i 2007—2010god.</a:t>
            </a:r>
          </a:p>
          <a:p>
            <a:pPr marL="0" indent="0">
              <a:buNone/>
            </a:pPr>
            <a:r>
              <a:rPr lang="sr-Latn-RS" sz="2400" b="1" dirty="0" smtClean="0"/>
              <a:t>RAST CENA CIGARETA DOBAR ZA ZDRAVLJE? (AMERIČKO ISKUSTVO)</a:t>
            </a:r>
          </a:p>
          <a:p>
            <a:pPr marL="0" indent="0">
              <a:buNone/>
            </a:pPr>
            <a:endParaRPr lang="sr-Latn-RS" sz="2000" dirty="0" smtClean="0"/>
          </a:p>
          <a:p>
            <a:endParaRPr lang="sr-Latn-RS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10" y="49147"/>
            <a:ext cx="2148778" cy="137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00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sr-Latn-RS" b="1" dirty="0" smtClean="0"/>
              <a:t>Održavajte telesnu težinu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41987"/>
          </a:xfrm>
        </p:spPr>
        <p:txBody>
          <a:bodyPr>
            <a:normAutofit/>
          </a:bodyPr>
          <a:lstStyle/>
          <a:p>
            <a:r>
              <a:rPr lang="sr-Latn-RS" b="1" dirty="0"/>
              <a:t>Prema poslednjim istraživanjima, čiji su rezultati objavljeni 2000. godine, više od polovine odraslog stanovništva Srbije (54 %) </a:t>
            </a:r>
            <a:r>
              <a:rPr lang="sr-Latn-RS" b="1" dirty="0" smtClean="0"/>
              <a:t>Najviše </a:t>
            </a:r>
            <a:r>
              <a:rPr lang="sr-Latn-RS" b="1" dirty="0"/>
              <a:t>gojaznih je u Vojvodini (58,5%). </a:t>
            </a:r>
            <a:r>
              <a:rPr lang="sr-Latn-RS" b="1" dirty="0" smtClean="0"/>
              <a:t>Prosečan BMI u Srbiji: u </a:t>
            </a:r>
            <a:r>
              <a:rPr lang="sr-Latn-RS" b="1" dirty="0"/>
              <a:t>populaciji odraslog stanovništva </a:t>
            </a:r>
            <a:r>
              <a:rPr lang="sr-Latn-RS" b="1" dirty="0" smtClean="0"/>
              <a:t>26 </a:t>
            </a:r>
            <a:r>
              <a:rPr lang="sr-Latn-RS" b="1" dirty="0"/>
              <a:t>+/- 4,74 kg/m2. </a:t>
            </a:r>
            <a:endParaRPr lang="sr-Latn-RS" b="1" dirty="0" smtClean="0"/>
          </a:p>
          <a:p>
            <a:r>
              <a:rPr lang="sr-Latn-RS" b="1" dirty="0" smtClean="0"/>
              <a:t>Ovaj </a:t>
            </a:r>
            <a:r>
              <a:rPr lang="sr-Latn-RS" b="1" dirty="0"/>
              <a:t>indeks je nešto veći u ruralnim nego u urbanim sredinama. (G. J.)</a:t>
            </a:r>
          </a:p>
        </p:txBody>
      </p:sp>
    </p:spTree>
    <p:extLst>
      <p:ext uri="{BB962C8B-B14F-4D97-AF65-F5344CB8AC3E}">
        <p14:creationId xmlns:p14="http://schemas.microsoft.com/office/powerpoint/2010/main" xmlns="" val="9459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ISTINA TREBA ČUTI....</a:t>
            </a:r>
            <a:br>
              <a:rPr lang="sr-Latn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The Lancet", 2008. god. </a:t>
            </a:r>
            <a:b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772816"/>
            <a:ext cx="6491064" cy="4525963"/>
          </a:xfrm>
        </p:spPr>
        <p:txBody>
          <a:bodyPr>
            <a:normAutofit fontScale="32500" lnSpcReduction="20000"/>
          </a:bodyPr>
          <a:lstStyle/>
          <a:p>
            <a:endParaRPr lang="sr-Latn-RS" b="1" dirty="0"/>
          </a:p>
          <a:p>
            <a:r>
              <a:rPr lang="sr-Latn-RS" sz="6000" b="1" dirty="0">
                <a:latin typeface="Arial" panose="020B0604020202020204" pitchFamily="34" charset="0"/>
                <a:cs typeface="Arial" panose="020B0604020202020204" pitchFamily="34" charset="0"/>
              </a:rPr>
              <a:t>SZO trenutno rangira fizičku neaktivnost na četvrto mesto svih uzročnika smrtnosti, posle visokog </a:t>
            </a:r>
            <a:r>
              <a:rPr lang="sr-Latn-R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KP, </a:t>
            </a:r>
            <a:r>
              <a:rPr lang="sr-Latn-RS" sz="6000" b="1" dirty="0">
                <a:latin typeface="Arial" panose="020B0604020202020204" pitchFamily="34" charset="0"/>
                <a:cs typeface="Arial" panose="020B0604020202020204" pitchFamily="34" charset="0"/>
              </a:rPr>
              <a:t>pušenja i visokog </a:t>
            </a:r>
            <a:r>
              <a:rPr lang="sr-Latn-R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UH." </a:t>
            </a:r>
            <a:endParaRPr lang="sr-Latn-R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8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5,3</a:t>
            </a:r>
            <a:r>
              <a:rPr lang="sr-Latn-R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r>
              <a:rPr lang="sr-Latn-RS" sz="6000" b="1" dirty="0">
                <a:latin typeface="Arial" panose="020B0604020202020204" pitchFamily="34" charset="0"/>
                <a:cs typeface="Arial" panose="020B0604020202020204" pitchFamily="34" charset="0"/>
              </a:rPr>
              <a:t>miliona </a:t>
            </a:r>
            <a:r>
              <a:rPr lang="sr-Latn-R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smrti- posledica fizičke neaktivnosti</a:t>
            </a:r>
          </a:p>
          <a:p>
            <a:r>
              <a:rPr lang="sr-Latn-RS" sz="8600" b="1" dirty="0">
                <a:latin typeface="Arial" panose="020B0604020202020204" pitchFamily="34" charset="0"/>
                <a:cs typeface="Arial" panose="020B0604020202020204" pitchFamily="34" charset="0"/>
              </a:rPr>
              <a:t>41 %</a:t>
            </a:r>
            <a:r>
              <a:rPr lang="sr-Latn-RS" sz="6000" b="1" dirty="0">
                <a:latin typeface="Arial" panose="020B0604020202020204" pitchFamily="34" charset="0"/>
                <a:cs typeface="Arial" panose="020B0604020202020204" pitchFamily="34" charset="0"/>
              </a:rPr>
              <a:t> odraslih osoba u Americi nema dovoljno fizičke aktivnosti. </a:t>
            </a:r>
          </a:p>
          <a:p>
            <a:r>
              <a:rPr lang="sr-Latn-RS" sz="6000" b="1" dirty="0">
                <a:latin typeface="Arial" panose="020B0604020202020204" pitchFamily="34" charset="0"/>
                <a:cs typeface="Arial" panose="020B0604020202020204" pitchFamily="34" charset="0"/>
              </a:rPr>
              <a:t>Žene svih starosnih doba manje aktivne od muškaraca</a:t>
            </a:r>
          </a:p>
          <a:p>
            <a:r>
              <a:rPr lang="sr-Latn-RS" sz="8600" b="1" dirty="0">
                <a:latin typeface="Arial" panose="020B0604020202020204" pitchFamily="34" charset="0"/>
                <a:cs typeface="Arial" panose="020B0604020202020204" pitchFamily="34" charset="0"/>
              </a:rPr>
              <a:t>42%</a:t>
            </a:r>
            <a:r>
              <a:rPr lang="sr-Latn-RS" sz="6000" b="1" dirty="0">
                <a:latin typeface="Arial" panose="020B0604020202020204" pitchFamily="34" charset="0"/>
                <a:cs typeface="Arial" panose="020B0604020202020204" pitchFamily="34" charset="0"/>
              </a:rPr>
              <a:t> ljudi širom sveta sedi više od 4h dnevno. </a:t>
            </a:r>
          </a:p>
          <a:p>
            <a:r>
              <a:rPr lang="sr-Latn-RS" sz="6000" b="1" dirty="0">
                <a:latin typeface="Arial" panose="020B0604020202020204" pitchFamily="34" charset="0"/>
                <a:cs typeface="Arial" panose="020B0604020202020204" pitchFamily="34" charset="0"/>
              </a:rPr>
              <a:t>70% tinejdžera gleda TV više od 2h svakog dana. </a:t>
            </a:r>
          </a:p>
          <a:p>
            <a:endParaRPr lang="sr-Latn-RS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NAJOPASNA KOMBINACIJA: pušenje+nevežbanje+prisutno genetsko opterćenje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1994711" cy="129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54" y="2780928"/>
            <a:ext cx="201396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734" y="4365104"/>
            <a:ext cx="1959481" cy="130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92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1044</Words>
  <Application>Microsoft Office PowerPoint</Application>
  <PresentationFormat>On-screen Show (4:3)</PresentationFormat>
  <Paragraphs>147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Festival zdravlja</vt:lpstr>
      <vt:lpstr>Nebriga o zdravlju</vt:lpstr>
      <vt:lpstr> Najčešći faktori rizika:   </vt:lpstr>
      <vt:lpstr>NAŠI PODACI 2012godina </vt:lpstr>
      <vt:lpstr>BROJEVI GOVORE...  </vt:lpstr>
      <vt:lpstr>Štetni efekti na KV sistem:   </vt:lpstr>
      <vt:lpstr>Kako smanji broj pušača...</vt:lpstr>
      <vt:lpstr>Održavajte telesnu težinu</vt:lpstr>
      <vt:lpstr> ISTINA TREBA ČUTI.... "The Lancet", 2008. god.  </vt:lpstr>
      <vt:lpstr> Potrebno je malo volje... Prof. dr Džejms Levin, Klinika  Mejo - USA</vt:lpstr>
      <vt:lpstr> POZITIVNI EFEKTI VEŽBANJA </vt:lpstr>
      <vt:lpstr>I male promene navika koriste zdravlju </vt:lpstr>
      <vt:lpstr>I zdravi treba da mere masnoće u krvi  </vt:lpstr>
      <vt:lpstr>Jedite hranu koja je zdrava za srce</vt:lpstr>
      <vt:lpstr>Prirodni Antioksidansi</vt:lpstr>
      <vt:lpstr>„Poruka koju treba zapamtiti" </vt:lpstr>
      <vt:lpstr>Kako sačuvati Srce :   </vt:lpstr>
      <vt:lpstr>Češko iskustvo</vt:lpstr>
      <vt:lpstr>Izloženost stresu na radnom mestu povećava rizik za bolesti srca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Simic</dc:creator>
  <cp:lastModifiedBy>Nikola Macar IT</cp:lastModifiedBy>
  <cp:revision>47</cp:revision>
  <cp:lastPrinted>2013-09-21T08:23:20Z</cp:lastPrinted>
  <dcterms:created xsi:type="dcterms:W3CDTF">2013-09-18T15:01:53Z</dcterms:created>
  <dcterms:modified xsi:type="dcterms:W3CDTF">2014-08-07T17:30:00Z</dcterms:modified>
</cp:coreProperties>
</file>